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1" r:id="rId5"/>
  </p:sldMasterIdLst>
  <p:notesMasterIdLst>
    <p:notesMasterId r:id="rId18"/>
  </p:notesMasterIdLst>
  <p:sldIdLst>
    <p:sldId id="256" r:id="rId6"/>
    <p:sldId id="377" r:id="rId7"/>
    <p:sldId id="385" r:id="rId8"/>
    <p:sldId id="386" r:id="rId9"/>
    <p:sldId id="257" r:id="rId10"/>
    <p:sldId id="395" r:id="rId11"/>
    <p:sldId id="401" r:id="rId12"/>
    <p:sldId id="396" r:id="rId13"/>
    <p:sldId id="397" r:id="rId14"/>
    <p:sldId id="398" r:id="rId15"/>
    <p:sldId id="399" r:id="rId16"/>
    <p:sldId id="400"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16BED8-B7B2-4477-971B-71F7C2F91C91}" type="datetimeFigureOut">
              <a:rPr lang="nl-NL" smtClean="0"/>
              <a:t>12-11-2019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FA4218-C6E7-4023-90DC-447ADF36CF6E}" type="slidenum">
              <a:rPr lang="nl-NL" smtClean="0"/>
              <a:t>‹nr.›</a:t>
            </a:fld>
            <a:endParaRPr lang="nl-NL"/>
          </a:p>
        </p:txBody>
      </p:sp>
    </p:spTree>
    <p:extLst>
      <p:ext uri="{BB962C8B-B14F-4D97-AF65-F5344CB8AC3E}">
        <p14:creationId xmlns:p14="http://schemas.microsoft.com/office/powerpoint/2010/main" val="142800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FDFA4218-C6E7-4023-90DC-447ADF36CF6E}" type="slidenum">
              <a:rPr lang="nl-NL" smtClean="0"/>
              <a:t>1</a:t>
            </a:fld>
            <a:endParaRPr lang="nl-NL"/>
          </a:p>
        </p:txBody>
      </p:sp>
    </p:spTree>
    <p:extLst>
      <p:ext uri="{BB962C8B-B14F-4D97-AF65-F5344CB8AC3E}">
        <p14:creationId xmlns:p14="http://schemas.microsoft.com/office/powerpoint/2010/main" val="371339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DBB16E3-DB88-43F2-B191-AB6D10F233E3}" type="slidenum">
              <a:rPr lang="nl-NL" smtClean="0"/>
              <a:t>5</a:t>
            </a:fld>
            <a:endParaRPr lang="nl-NL"/>
          </a:p>
        </p:txBody>
      </p:sp>
    </p:spTree>
    <p:extLst>
      <p:ext uri="{BB962C8B-B14F-4D97-AF65-F5344CB8AC3E}">
        <p14:creationId xmlns:p14="http://schemas.microsoft.com/office/powerpoint/2010/main" val="1733264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a:t>Klik om de stijl te bewerken</a:t>
            </a:r>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661087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953435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824096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40769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676560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12-11-2019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031680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12-11-2019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61075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12-11-2019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58320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12-11-2019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346030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12-11-2019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5893658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12-11-2019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959870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194899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794372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54000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31558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a:t>Klik om de stijl te bewerken</a:t>
            </a:r>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66473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64511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09175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54416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16593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12-11-2019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14615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D0DF-6525-4DBA-86C1-2BE34BA5B55D}" type="datetimeFigureOut">
              <a:rPr lang="nl-NL" smtClean="0"/>
              <a:t>12-11-2019</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836C8-8E5A-4E03-B704-DFA40452F201}"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0613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12-11-2019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268760513"/>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PfiiWMHg6Vg"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01262" y="569157"/>
            <a:ext cx="10363200" cy="1470025"/>
          </a:xfrm>
        </p:spPr>
        <p:txBody>
          <a:bodyPr/>
          <a:lstStyle/>
          <a:p>
            <a:r>
              <a:rPr lang="nl-NL" sz="3600"/>
              <a:t>IBS De wereld en ik</a:t>
            </a:r>
            <a:br>
              <a:rPr lang="nl-NL" sz="3600"/>
            </a:br>
            <a:r>
              <a:rPr lang="nl-NL" sz="3600"/>
              <a:t>Stad en Wijk</a:t>
            </a:r>
            <a:endParaRPr lang="nl-NL"/>
          </a:p>
        </p:txBody>
      </p:sp>
      <p:sp>
        <p:nvSpPr>
          <p:cNvPr id="3" name="Ondertitel 2"/>
          <p:cNvSpPr>
            <a:spLocks noGrp="1"/>
          </p:cNvSpPr>
          <p:nvPr>
            <p:ph type="subTitle" idx="1"/>
          </p:nvPr>
        </p:nvSpPr>
        <p:spPr>
          <a:xfrm>
            <a:off x="2347729" y="5553481"/>
            <a:ext cx="8534400" cy="1752600"/>
          </a:xfrm>
        </p:spPr>
        <p:txBody>
          <a:bodyPr>
            <a:normAutofit/>
          </a:bodyPr>
          <a:lstStyle/>
          <a:p>
            <a:r>
              <a:rPr lang="nl-NL" sz="2400" dirty="0">
                <a:solidFill>
                  <a:schemeClr val="tx1"/>
                </a:solidFill>
              </a:rPr>
              <a:t>12-11-2018</a:t>
            </a:r>
          </a:p>
          <a:p>
            <a:r>
              <a:rPr lang="nl-NL" sz="2400">
                <a:solidFill>
                  <a:schemeClr val="tx1"/>
                </a:solidFill>
              </a:rPr>
              <a:t>LJ 1 – Periode 2 – Les 1</a:t>
            </a:r>
          </a:p>
          <a:p>
            <a:r>
              <a:rPr lang="nl-NL" sz="2400" dirty="0">
                <a:solidFill>
                  <a:schemeClr val="bg1"/>
                </a:solidFill>
              </a:rPr>
              <a:t>Les 5</a:t>
            </a:r>
          </a:p>
        </p:txBody>
      </p:sp>
      <p:pic>
        <p:nvPicPr>
          <p:cNvPr id="7" name="Afbeelding 6" descr="Afbeelding met persoon, kamer, mensen, vrouw&#10;&#10;Automatisch gegenereerde beschrijving">
            <a:extLst>
              <a:ext uri="{FF2B5EF4-FFF2-40B4-BE49-F238E27FC236}">
                <a16:creationId xmlns:a16="http://schemas.microsoft.com/office/drawing/2014/main" id="{6A6A23AB-D96E-4B59-AE1C-501826E2D9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8509" y="2114790"/>
            <a:ext cx="4272840" cy="3024594"/>
          </a:xfrm>
          <a:prstGeom prst="rect">
            <a:avLst/>
          </a:prstGeom>
        </p:spPr>
      </p:pic>
    </p:spTree>
    <p:extLst>
      <p:ext uri="{BB962C8B-B14F-4D97-AF65-F5344CB8AC3E}">
        <p14:creationId xmlns:p14="http://schemas.microsoft.com/office/powerpoint/2010/main" val="111152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60C67CE-4FEA-46E2-9DFB-D3FD70E1EB98}"/>
              </a:ext>
            </a:extLst>
          </p:cNvPr>
          <p:cNvSpPr/>
          <p:nvPr/>
        </p:nvSpPr>
        <p:spPr>
          <a:xfrm>
            <a:off x="2180492" y="1651338"/>
            <a:ext cx="8839200" cy="3416320"/>
          </a:xfrm>
          <a:prstGeom prst="rect">
            <a:avLst/>
          </a:prstGeom>
        </p:spPr>
        <p:txBody>
          <a:bodyPr wrap="square">
            <a:spAutoFit/>
          </a:bodyPr>
          <a:lstStyle/>
          <a:p>
            <a:r>
              <a:rPr lang="nl-NL" sz="2400" b="1"/>
              <a:t>Ter inspiratie wat filmpjes met kijk-vragen: </a:t>
            </a:r>
          </a:p>
          <a:p>
            <a:endParaRPr lang="nl-NL" sz="2400"/>
          </a:p>
          <a:p>
            <a:r>
              <a:rPr lang="nl-NL" sz="2400"/>
              <a:t>Voorbeeld van sociale onderneming;  https://www.youtube.com/watch?v=nnwzMbgA0To </a:t>
            </a:r>
          </a:p>
          <a:p>
            <a:r>
              <a:rPr lang="nl-NL" sz="2400" b="1">
                <a:solidFill>
                  <a:schemeClr val="accent3"/>
                </a:solidFill>
              </a:rPr>
              <a:t>Wat vind je hieraan opvallend?</a:t>
            </a:r>
          </a:p>
          <a:p>
            <a:endParaRPr lang="nl-NL" sz="2400"/>
          </a:p>
          <a:p>
            <a:r>
              <a:rPr lang="nl-NL" sz="2400"/>
              <a:t>Van vrijwillige naar prof: sociaal ondernemen in de wijk:  wijkcoach https://www.youtube.com/watch?v=YhisAu4ZaaQ  </a:t>
            </a:r>
          </a:p>
          <a:p>
            <a:r>
              <a:rPr lang="nl-NL" sz="2400" b="1">
                <a:solidFill>
                  <a:schemeClr val="accent3"/>
                </a:solidFill>
              </a:rPr>
              <a:t>Wat doet zij? Waarom? </a:t>
            </a:r>
          </a:p>
        </p:txBody>
      </p:sp>
    </p:spTree>
    <p:extLst>
      <p:ext uri="{BB962C8B-B14F-4D97-AF65-F5344CB8AC3E}">
        <p14:creationId xmlns:p14="http://schemas.microsoft.com/office/powerpoint/2010/main" val="3163161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B5474702-AD3F-44EC-AE6E-4CB517A185D0}"/>
              </a:ext>
            </a:extLst>
          </p:cNvPr>
          <p:cNvSpPr/>
          <p:nvPr/>
        </p:nvSpPr>
        <p:spPr>
          <a:xfrm>
            <a:off x="2004646" y="1633082"/>
            <a:ext cx="8710246" cy="3108543"/>
          </a:xfrm>
          <a:prstGeom prst="rect">
            <a:avLst/>
          </a:prstGeom>
        </p:spPr>
        <p:txBody>
          <a:bodyPr wrap="square">
            <a:spAutoFit/>
          </a:bodyPr>
          <a:lstStyle/>
          <a:p>
            <a:r>
              <a:rPr lang="nl-NL" sz="2800"/>
              <a:t>Afronding: </a:t>
            </a:r>
          </a:p>
          <a:p>
            <a:r>
              <a:rPr lang="nl-NL" sz="2800" b="1">
                <a:solidFill>
                  <a:schemeClr val="accent3"/>
                </a:solidFill>
              </a:rPr>
              <a:t>kijk eens naar jouw wijk/dorp/stad en welke knelpunten op gebied van sociale </a:t>
            </a:r>
            <a:r>
              <a:rPr lang="nl-NL" sz="2800" b="1" err="1">
                <a:solidFill>
                  <a:schemeClr val="accent3"/>
                </a:solidFill>
              </a:rPr>
              <a:t>leefbaarheidzou</a:t>
            </a:r>
            <a:r>
              <a:rPr lang="nl-NL" sz="2800" b="1">
                <a:solidFill>
                  <a:schemeClr val="accent3"/>
                </a:solidFill>
              </a:rPr>
              <a:t> je willen oppakken? </a:t>
            </a:r>
          </a:p>
          <a:p>
            <a:endParaRPr lang="nl-NL" sz="2800"/>
          </a:p>
          <a:p>
            <a:r>
              <a:rPr lang="nl-NL" sz="2800" i="1"/>
              <a:t>Je krijgt een invulvel met denkkaders en die worden door een aantal mensen gepresenteerd. </a:t>
            </a:r>
          </a:p>
        </p:txBody>
      </p:sp>
    </p:spTree>
    <p:extLst>
      <p:ext uri="{BB962C8B-B14F-4D97-AF65-F5344CB8AC3E}">
        <p14:creationId xmlns:p14="http://schemas.microsoft.com/office/powerpoint/2010/main" val="174028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C5014DB1-B120-49C0-90E6-89EC881B25BE}"/>
              </a:ext>
            </a:extLst>
          </p:cNvPr>
          <p:cNvPicPr>
            <a:picLocks noChangeAspect="1"/>
          </p:cNvPicPr>
          <p:nvPr/>
        </p:nvPicPr>
        <p:blipFill>
          <a:blip r:embed="rId2"/>
          <a:stretch>
            <a:fillRect/>
          </a:stretch>
        </p:blipFill>
        <p:spPr>
          <a:xfrm>
            <a:off x="6913830" y="1781909"/>
            <a:ext cx="4454258" cy="2964106"/>
          </a:xfrm>
          <a:prstGeom prst="rect">
            <a:avLst/>
          </a:prstGeom>
        </p:spPr>
      </p:pic>
      <p:sp>
        <p:nvSpPr>
          <p:cNvPr id="3" name="Tekstvak 2">
            <a:extLst>
              <a:ext uri="{FF2B5EF4-FFF2-40B4-BE49-F238E27FC236}">
                <a16:creationId xmlns:a16="http://schemas.microsoft.com/office/drawing/2014/main" id="{7BF92CF9-80CB-4800-AEED-14E452B5272C}"/>
              </a:ext>
            </a:extLst>
          </p:cNvPr>
          <p:cNvSpPr txBox="1"/>
          <p:nvPr/>
        </p:nvSpPr>
        <p:spPr>
          <a:xfrm>
            <a:off x="1946031" y="1883693"/>
            <a:ext cx="3927231" cy="2862322"/>
          </a:xfrm>
          <a:prstGeom prst="rect">
            <a:avLst/>
          </a:prstGeom>
          <a:noFill/>
        </p:spPr>
        <p:txBody>
          <a:bodyPr wrap="square" rtlCol="0">
            <a:spAutoFit/>
          </a:bodyPr>
          <a:lstStyle/>
          <a:p>
            <a:r>
              <a:rPr lang="nl-NL" sz="6000" b="1">
                <a:solidFill>
                  <a:schemeClr val="accent3"/>
                </a:solidFill>
                <a:latin typeface="Comic Sans MS" panose="030F0702030302020204" pitchFamily="66" charset="0"/>
              </a:rPr>
              <a:t>Over volgende week! </a:t>
            </a:r>
          </a:p>
        </p:txBody>
      </p:sp>
    </p:spTree>
    <p:extLst>
      <p:ext uri="{BB962C8B-B14F-4D97-AF65-F5344CB8AC3E}">
        <p14:creationId xmlns:p14="http://schemas.microsoft.com/office/powerpoint/2010/main" val="279434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Inhoud en planning van deze les</a:t>
            </a:r>
          </a:p>
        </p:txBody>
      </p:sp>
      <p:sp>
        <p:nvSpPr>
          <p:cNvPr id="3" name="Tijdelijke aanduiding voor inhoud 2"/>
          <p:cNvSpPr>
            <a:spLocks noGrp="1"/>
          </p:cNvSpPr>
          <p:nvPr>
            <p:ph idx="1"/>
          </p:nvPr>
        </p:nvSpPr>
        <p:spPr>
          <a:xfrm>
            <a:off x="2653408" y="964294"/>
            <a:ext cx="8846773" cy="4929411"/>
          </a:xfrm>
        </p:spPr>
        <p:txBody>
          <a:bodyPr>
            <a:normAutofit lnSpcReduction="10000"/>
          </a:bodyPr>
          <a:lstStyle/>
          <a:p>
            <a:pPr marL="0" indent="0">
              <a:buNone/>
            </a:pPr>
            <a:r>
              <a:rPr lang="nl-NL"/>
              <a:t>1. Introductie deze periode: </a:t>
            </a:r>
          </a:p>
          <a:p>
            <a:pPr marL="0" indent="0">
              <a:buNone/>
            </a:pPr>
            <a:r>
              <a:rPr lang="nl-NL" sz="2400"/>
              <a:t>- IBS; korte herhaling </a:t>
            </a:r>
          </a:p>
          <a:p>
            <a:pPr marL="0" indent="0">
              <a:buNone/>
            </a:pPr>
            <a:r>
              <a:rPr lang="nl-NL" sz="2400"/>
              <a:t>- Stad en wijk &gt; leefbaarheid in de wijk versterken &gt; sociale leefbaarheid, participatie, sociaal ondernemen; een </a:t>
            </a:r>
            <a:r>
              <a:rPr lang="nl-NL" sz="2400" err="1"/>
              <a:t>mindmap</a:t>
            </a:r>
            <a:r>
              <a:rPr lang="nl-NL" sz="2400"/>
              <a:t> </a:t>
            </a:r>
            <a:r>
              <a:rPr lang="nl-NL" sz="2400">
                <a:sym typeface="Wingdings" panose="05000000000000000000" pitchFamily="2" charset="2"/>
              </a:rPr>
              <a:t> </a:t>
            </a:r>
            <a:endParaRPr lang="nl-NL" sz="2400"/>
          </a:p>
          <a:p>
            <a:pPr marL="0" indent="0">
              <a:buNone/>
            </a:pPr>
            <a:endParaRPr lang="nl-NL"/>
          </a:p>
          <a:p>
            <a:pPr marL="0" indent="0">
              <a:buNone/>
            </a:pPr>
            <a:r>
              <a:rPr lang="nl-NL"/>
              <a:t>2. Inspiratie </a:t>
            </a:r>
            <a:endParaRPr lang="nl-NL" sz="2000"/>
          </a:p>
          <a:p>
            <a:pPr marL="0" indent="0">
              <a:buNone/>
            </a:pPr>
            <a:r>
              <a:rPr lang="nl-NL" sz="2400"/>
              <a:t>Kijken met specifieke vragen! </a:t>
            </a:r>
          </a:p>
          <a:p>
            <a:pPr marL="0" indent="0">
              <a:buNone/>
            </a:pPr>
            <a:endParaRPr lang="nl-NL" sz="2400"/>
          </a:p>
          <a:p>
            <a:pPr marL="0" indent="0">
              <a:buNone/>
            </a:pPr>
            <a:r>
              <a:rPr lang="nl-NL" sz="2800"/>
              <a:t>3. Kijken naar je eigen dorp of wijk.</a:t>
            </a:r>
          </a:p>
          <a:p>
            <a:pPr marL="0" indent="0">
              <a:buNone/>
            </a:pPr>
            <a:endParaRPr lang="nl-NL" sz="2800"/>
          </a:p>
          <a:p>
            <a:pPr marL="0" indent="0">
              <a:buNone/>
            </a:pPr>
            <a:r>
              <a:rPr lang="nl-NL"/>
              <a:t>4. Volgende week.</a:t>
            </a:r>
            <a:endParaRPr lang="nl-NL" sz="2800"/>
          </a:p>
        </p:txBody>
      </p:sp>
    </p:spTree>
    <p:extLst>
      <p:ext uri="{BB962C8B-B14F-4D97-AF65-F5344CB8AC3E}">
        <p14:creationId xmlns:p14="http://schemas.microsoft.com/office/powerpoint/2010/main" val="1793067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8252" y="232675"/>
            <a:ext cx="10515600" cy="643655"/>
          </a:xfrm>
        </p:spPr>
        <p:txBody>
          <a:bodyPr>
            <a:normAutofit fontScale="90000"/>
          </a:bodyPr>
          <a:lstStyle/>
          <a:p>
            <a:r>
              <a:rPr lang="nl-NL"/>
              <a:t>IBS De wereld en ik – periode 2</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nl-NL" altLang="nl-NL"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245" name="Tekstvak 4"/>
          <p:cNvSpPr txBox="1">
            <a:spLocks noChangeArrowheads="1"/>
          </p:cNvSpPr>
          <p:nvPr/>
        </p:nvSpPr>
        <p:spPr bwMode="auto">
          <a:xfrm>
            <a:off x="608351" y="983729"/>
            <a:ext cx="5401924" cy="55092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l-NL" altLang="nl-NL" sz="1600" b="1" i="0" u="none" strike="noStrike" kern="1200" cap="none" spc="0" normalizeH="0" baseline="0" noProof="0">
                <a:ln>
                  <a:noFill/>
                </a:ln>
                <a:solidFill>
                  <a:prstClr val="black"/>
                </a:solidFill>
                <a:effectLst/>
                <a:uLnTx/>
                <a:uFillTx/>
                <a:latin typeface="Calibri" panose="020F0502020204030204"/>
                <a:ea typeface="+mn-ea"/>
                <a:cs typeface="+mn-cs"/>
              </a:rPr>
              <a:t>Integrale beroepssituatie</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600" b="0" i="0" u="none" strike="noStrike" kern="1200" cap="none" spc="0" normalizeH="0" baseline="0" noProof="0">
                <a:ln>
                  <a:noFill/>
                </a:ln>
                <a:solidFill>
                  <a:prstClr val="black"/>
                </a:solidFill>
                <a:effectLst/>
                <a:uLnTx/>
                <a:uFillTx/>
                <a:latin typeface="Calibri" panose="020F0502020204030204"/>
                <a:ea typeface="+mn-ea"/>
                <a:cs typeface="+mn-cs"/>
              </a:rPr>
              <a:t>Als adviseur in de duurzame leefomgeving heb je oog voor je omgeving en ben je je bewust van jouw rol in de wereld. Je vervult vaak een maatschappelijke functie waarin je je verhoudt ten opzichte van je omgeving: mensen, natuur en cultuur. </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nl-NL" altLang="nl-NL" sz="16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600" b="0" i="0" u="none" strike="noStrike" kern="1200" cap="none" spc="0" normalizeH="0" baseline="0" noProof="0">
                <a:ln>
                  <a:noFill/>
                </a:ln>
                <a:solidFill>
                  <a:prstClr val="black"/>
                </a:solidFill>
                <a:effectLst/>
                <a:uLnTx/>
                <a:uFillTx/>
                <a:latin typeface="Calibri" panose="020F0502020204030204"/>
                <a:ea typeface="+mn-ea"/>
                <a:cs typeface="+mn-cs"/>
              </a:rPr>
              <a:t>Tegenwoordig vraagt het werkveld steeds meer werknemers met een ondernemende houding: mensen die kansen zien, die dingen ondernemen, die creatief zijn en zelf initiatief tonen. In deze IBS ga je deze ondernemende houding verder ontwikkelen. Je gaat namelijk je eigen minionderneming bedenken en runnen. Hiervoor analyseer je de markt en de doelgroep en zorg je voor een realistische financiële onderbouwing. </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nl-NL" altLang="nl-NL" sz="16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600" b="0" i="0" u="none" strike="noStrike" kern="1200" cap="none" spc="0" normalizeH="0" baseline="0" noProof="0">
                <a:ln>
                  <a:noFill/>
                </a:ln>
                <a:solidFill>
                  <a:prstClr val="black"/>
                </a:solidFill>
                <a:effectLst/>
                <a:uLnTx/>
                <a:uFillTx/>
                <a:latin typeface="Calibri" panose="020F0502020204030204"/>
                <a:ea typeface="+mn-ea"/>
                <a:cs typeface="+mn-cs"/>
              </a:rPr>
              <a:t>Uiteraard onderneem jij vanuit de uitgangspunten van de nieuwe economie. Geld verdienen met je onderneming is belangrijk maar je dient met je onderneming ook de samenleving (maatschappelijk verantwoord ondernemen) en je hebt aandacht voor onze planeet. Ook heb je aandacht voor kwaliteit binnen je onderneming.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kstvak 5"/>
          <p:cNvSpPr txBox="1">
            <a:spLocks noChangeArrowheads="1"/>
          </p:cNvSpPr>
          <p:nvPr/>
        </p:nvSpPr>
        <p:spPr bwMode="auto">
          <a:xfrm>
            <a:off x="6320540" y="983729"/>
            <a:ext cx="5576289" cy="107721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6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Je gaat zelf op zoek naar een plek voor je onderneming. Dit mag een fysieke plek zijn, maar dit mag ook digitaal. Daarnaast ga je op zoek naar een maatschappelijke stage. De ervaring van je stage deel je via een vlog.</a:t>
            </a:r>
          </a:p>
        </p:txBody>
      </p:sp>
      <p:sp>
        <p:nvSpPr>
          <p:cNvPr id="15" name="Tekstvak 14"/>
          <p:cNvSpPr txBox="1"/>
          <p:nvPr/>
        </p:nvSpPr>
        <p:spPr>
          <a:xfrm>
            <a:off x="6320540" y="2886267"/>
            <a:ext cx="5401924" cy="830997"/>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1" i="0" u="none" strike="noStrike" kern="1200" cap="none" spc="0" normalizeH="0" baseline="0" noProof="0">
                <a:ln>
                  <a:noFill/>
                </a:ln>
                <a:solidFill>
                  <a:prstClr val="black"/>
                </a:solidFill>
                <a:effectLst/>
                <a:uLnTx/>
                <a:uFillTx/>
                <a:latin typeface="Calibri" panose="020F0502020204030204"/>
                <a:ea typeface="+mn-ea"/>
                <a:cs typeface="+mn-cs"/>
              </a:rPr>
              <a:t>Voorwaarden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a:ln>
                  <a:noFill/>
                </a:ln>
                <a:solidFill>
                  <a:prstClr val="black"/>
                </a:solidFill>
                <a:effectLst/>
                <a:uLnTx/>
                <a:uFillTx/>
                <a:latin typeface="Calibri" panose="020F0502020204030204"/>
                <a:ea typeface="+mn-ea"/>
                <a:cs typeface="+mn-cs"/>
              </a:rPr>
              <a:t>Om dit IBS te kunnen afronden moet je een zelf georganiseerde maatschappelijke stage hebben gelopen. </a:t>
            </a:r>
          </a:p>
        </p:txBody>
      </p:sp>
      <p:sp>
        <p:nvSpPr>
          <p:cNvPr id="17" name="Rechthoek 16"/>
          <p:cNvSpPr/>
          <p:nvPr/>
        </p:nvSpPr>
        <p:spPr>
          <a:xfrm>
            <a:off x="10136183" y="6216646"/>
            <a:ext cx="1858201"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IBS-SEM-DWI-X41</a:t>
            </a:r>
            <a:endParaRPr kumimoji="0" lang="nl-NL" sz="18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3894" y="4459071"/>
            <a:ext cx="2032289" cy="2032289"/>
          </a:xfrm>
          <a:prstGeom prst="rect">
            <a:avLst/>
          </a:prstGeom>
        </p:spPr>
      </p:pic>
    </p:spTree>
    <p:extLst>
      <p:ext uri="{BB962C8B-B14F-4D97-AF65-F5344CB8AC3E}">
        <p14:creationId xmlns:p14="http://schemas.microsoft.com/office/powerpoint/2010/main" val="292562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398252" y="311698"/>
            <a:ext cx="10515600" cy="643655"/>
          </a:xfrm>
        </p:spPr>
        <p:txBody>
          <a:bodyPr>
            <a:normAutofit fontScale="90000"/>
          </a:bodyPr>
          <a:lstStyle/>
          <a:p>
            <a:r>
              <a:rPr lang="nl-NL"/>
              <a:t>De wereld en ik - Opdracht</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nl-NL" altLang="nl-NL"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hthoek 11"/>
          <p:cNvSpPr/>
          <p:nvPr/>
        </p:nvSpPr>
        <p:spPr>
          <a:xfrm>
            <a:off x="10136183" y="6216646"/>
            <a:ext cx="1858201" cy="369332"/>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a:ln>
                  <a:noFill/>
                </a:ln>
                <a:solidFill>
                  <a:prstClr val="black"/>
                </a:solidFill>
                <a:effectLst/>
                <a:uLnTx/>
                <a:uFillTx/>
                <a:latin typeface="Calibri" panose="020F0502020204030204"/>
                <a:ea typeface="+mn-ea"/>
                <a:cs typeface="+mn-cs"/>
              </a:rPr>
              <a:t>IBS-SEM-DWI-X41</a:t>
            </a:r>
            <a:endParaRPr kumimoji="0" lang="nl-NL" sz="1800" b="0" i="0" u="none" strike="noStrike" kern="1200" cap="none" spc="0" normalizeH="0" baseline="0" noProof="0">
              <a:ln>
                <a:noFill/>
              </a:ln>
              <a:solidFill>
                <a:prstClr val="white">
                  <a:lumMod val="50000"/>
                </a:prstClr>
              </a:solidFill>
              <a:effectLst/>
              <a:uLnTx/>
              <a:uFillTx/>
              <a:latin typeface="Calibri" panose="020F0502020204030204"/>
              <a:ea typeface="+mn-ea"/>
              <a:cs typeface="+mn-cs"/>
            </a:endParaRPr>
          </a:p>
        </p:txBody>
      </p:sp>
      <p:sp>
        <p:nvSpPr>
          <p:cNvPr id="14" name="Tekstvak 5"/>
          <p:cNvSpPr txBox="1">
            <a:spLocks noChangeArrowheads="1"/>
          </p:cNvSpPr>
          <p:nvPr/>
        </p:nvSpPr>
        <p:spPr bwMode="auto">
          <a:xfrm>
            <a:off x="519712" y="1143326"/>
            <a:ext cx="5576289" cy="461664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nl-NL" altLang="nl-NL" sz="1400" b="1" i="0" u="none" strike="noStrike" kern="1200" cap="none" spc="0" normalizeH="0" baseline="0" noProof="0">
                <a:ln>
                  <a:noFill/>
                </a:ln>
                <a:solidFill>
                  <a:prstClr val="black"/>
                </a:solidFill>
                <a:effectLst/>
                <a:uLnTx/>
                <a:uFillTx/>
                <a:latin typeface="Calibri" panose="020F0502020204030204"/>
                <a:ea typeface="+mn-ea"/>
                <a:cs typeface="+mn-cs"/>
              </a:rPr>
              <a:t>Opdracht</a:t>
            </a:r>
            <a:endPar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Zet een eigen minionderneming op die én succesvol is én een toegevoegde waarde is voor de maatschappij. Hierbij staat je eigen handelen centraal: wat is je invloed op de maatschappij? Wat is jouw eigen toegevoegde waarde in de maatschappij?</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Aan het begin van de periode bedenk je zelf een plan voor je minionderneming. Wat vind je leuk? Welke bijdrage zou je willen leveren? Hoe kun je van meerwaarde zijn? Waar zie je kansen? En kun je hier ook nog eens geld mee verdienen? Je bepaalt zelf hoe je je onderneming gaat financieren. Aan het einde van de periode lever je twee producten op.</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nl-NL"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nl-NL" sz="1400" b="0" i="1" u="none" strike="noStrike" kern="1200" cap="none" spc="0" normalizeH="0" baseline="0" noProof="0">
                <a:ln>
                  <a:noFill/>
                </a:ln>
                <a:solidFill>
                  <a:prstClr val="black"/>
                </a:solidFill>
                <a:effectLst/>
                <a:uLnTx/>
                <a:uFillTx/>
                <a:latin typeface="Calibri" panose="020F0502020204030204"/>
                <a:ea typeface="+mn-ea"/>
                <a:cs typeface="+mn-cs"/>
              </a:rPr>
              <a:t>Opdracht 1</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Schrijf een ondernemingsplan voor je minionderneming. Je ondernemingsplan bestaat uit de volgende punten:</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Een omschrijving van je product/dienst (missie, visie en idee);</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l-NL" sz="1400" b="0" i="0" u="none" strike="noStrike" kern="1200" cap="none" spc="0" normalizeH="0" baseline="0" noProof="0" err="1">
                <a:ln>
                  <a:noFill/>
                </a:ln>
                <a:solidFill>
                  <a:prstClr val="black"/>
                </a:solidFill>
                <a:effectLst/>
                <a:uLnTx/>
                <a:uFillTx/>
                <a:latin typeface="Calibri" panose="020F0502020204030204"/>
                <a:ea typeface="+mn-ea"/>
                <a:cs typeface="+mn-cs"/>
              </a:rPr>
              <a:t>Doelgroepanalyse</a:t>
            </a: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Marktanalyse;</a:t>
            </a:r>
          </a:p>
          <a:p>
            <a:pPr marL="285750" marR="0" lvl="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nl-NL" sz="1400" b="0" i="0" u="none" strike="noStrike" kern="1200" cap="none" spc="0" normalizeH="0" baseline="0" noProof="0">
                <a:ln>
                  <a:noFill/>
                </a:ln>
                <a:solidFill>
                  <a:prstClr val="black"/>
                </a:solidFill>
                <a:effectLst/>
                <a:uLnTx/>
                <a:uFillTx/>
                <a:latin typeface="Calibri" panose="020F0502020204030204"/>
                <a:ea typeface="+mn-ea"/>
                <a:cs typeface="+mn-cs"/>
              </a:rPr>
              <a:t>Marketingmix;</a:t>
            </a:r>
          </a:p>
        </p:txBody>
      </p:sp>
      <p:sp>
        <p:nvSpPr>
          <p:cNvPr id="15" name="Tekstvak 5"/>
          <p:cNvSpPr txBox="1">
            <a:spLocks noChangeArrowheads="1"/>
          </p:cNvSpPr>
          <p:nvPr/>
        </p:nvSpPr>
        <p:spPr bwMode="auto">
          <a:xfrm>
            <a:off x="6418095" y="1128126"/>
            <a:ext cx="5576289" cy="483209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Financiële verantwoording;</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Verantwoording van je onderneming: </a:t>
            </a:r>
            <a:r>
              <a:rPr kumimoji="0" lang="nl-NL" altLang="nl-NL" sz="1400" b="0" i="0" u="none" strike="noStrike" kern="1200" cap="none" spc="0" normalizeH="0" baseline="0" noProof="0" err="1">
                <a:ln>
                  <a:noFill/>
                </a:ln>
                <a:solidFill>
                  <a:prstClr val="black"/>
                </a:solidFill>
                <a:effectLst/>
                <a:uLnTx/>
                <a:uFillTx/>
                <a:latin typeface="Calibri" panose="020F0502020204030204"/>
                <a:ea typeface="+mn-ea"/>
                <a:cs typeface="+mn-cs"/>
              </a:rPr>
              <a:t>mvo</a:t>
            </a: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 en nieuwe economie;</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Reflectie op ondernemerscompetenties.</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Let op: je ondernemingsplan is een schriftelijk verslag. Gebruik de checklist voor een verslag (</a:t>
            </a:r>
            <a:r>
              <a:rPr kumimoji="0" lang="nl-NL" altLang="nl-NL" sz="1400" b="0" i="0" u="none" strike="noStrike" kern="1200" cap="none" spc="0" normalizeH="0" baseline="0" noProof="0" err="1">
                <a:ln>
                  <a:noFill/>
                </a:ln>
                <a:solidFill>
                  <a:prstClr val="black"/>
                </a:solidFill>
                <a:effectLst/>
                <a:uLnTx/>
                <a:uFillTx/>
                <a:latin typeface="Calibri" panose="020F0502020204030204"/>
                <a:ea typeface="+mn-ea"/>
                <a:cs typeface="+mn-cs"/>
              </a:rPr>
              <a:t>vlc</a:t>
            </a: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400" b="0" i="1" u="none" strike="noStrike" kern="1200" cap="none" spc="0" normalizeH="0" baseline="0" noProof="0">
                <a:ln>
                  <a:noFill/>
                </a:ln>
                <a:solidFill>
                  <a:prstClr val="black"/>
                </a:solidFill>
                <a:effectLst/>
                <a:uLnTx/>
                <a:uFillTx/>
                <a:latin typeface="Calibri" panose="020F0502020204030204"/>
                <a:ea typeface="+mn-ea"/>
                <a:cs typeface="+mn-cs"/>
              </a:rPr>
              <a:t>Opdracht 2</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Zoek een maatschappelijke stage voor een dag. Ga zelf op zoek naar een maatschappelijke organisatie. Maak een afspraak vanaf lesweek 5 en maak afspraken over je werkzaamheden. Maak tijdens de uitvoering filmopnamen en verwerk deze vervolgens in een vlog. Je vlog bestaat uit de volgende onderdelen:</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Inhoudelijke kennis uit de periode gekoppeld aan praktijkvoorbeelden;</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De praktijkplek is een plek waar je daadwerkelijk maatschappelijk verantwoord werk kunt uitvoeren. Maak dit inzichtelijk </a:t>
            </a:r>
            <a:r>
              <a:rPr kumimoji="0" lang="nl-NL" altLang="nl-NL" sz="1400" b="0" i="0" u="none" strike="noStrike" kern="1200" cap="none" spc="0" normalizeH="0" baseline="0" noProof="0" err="1">
                <a:ln>
                  <a:noFill/>
                </a:ln>
                <a:solidFill>
                  <a:prstClr val="black"/>
                </a:solidFill>
                <a:effectLst/>
                <a:uLnTx/>
                <a:uFillTx/>
                <a:latin typeface="Calibri" panose="020F0502020204030204"/>
                <a:ea typeface="+mn-ea"/>
                <a:cs typeface="+mn-cs"/>
              </a:rPr>
              <a:t>dmv</a:t>
            </a: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 verschillende werkzaamheden en een uitleg hiervan;</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rPr>
              <a:t>Beschrijving, uitleg en reflectie op een ethisch dilemma.</a:t>
            </a:r>
          </a:p>
          <a:p>
            <a:pPr marL="285750" marR="0" lvl="0" indent="-2857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r>
              <a:rPr kumimoji="0" lang="nl-NL" sz="1400" b="0" i="0" u="none" strike="noStrike" kern="1200" cap="none" spc="0" normalizeH="0" baseline="0" noProof="0">
                <a:ln>
                  <a:noFill/>
                </a:ln>
                <a:solidFill>
                  <a:prstClr val="black"/>
                </a:solidFill>
                <a:effectLst/>
                <a:uLnTx/>
                <a:uFillTx/>
                <a:latin typeface="Calibri" panose="020F0502020204030204" pitchFamily="34" charset="0"/>
                <a:ea typeface="+mn-ea"/>
                <a:cs typeface="+mn-cs"/>
              </a:rPr>
              <a:t>GEBRUIK DE BEOORDELINGSFORMULIEREN VOOR HET ONDERNEMINGSPLAN EN DE VLOG (VLC). </a:t>
            </a: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tabLst/>
              <a:defRPr/>
            </a:pPr>
            <a:endParaRPr kumimoji="0" lang="nl-NL" altLang="nl-NL"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9512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1494769" y="0"/>
            <a:ext cx="556077"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6" name="Rectangle 3"/>
          <p:cNvSpPr>
            <a:spLocks noChangeArrowheads="1"/>
          </p:cNvSpPr>
          <p:nvPr/>
        </p:nvSpPr>
        <p:spPr bwMode="auto">
          <a:xfrm>
            <a:off x="2502197" y="758201"/>
            <a:ext cx="3996400" cy="76944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Leerdoel </a:t>
            </a:r>
            <a:br>
              <a:rPr lang="nl-NL" sz="1100" b="1" dirty="0">
                <a:solidFill>
                  <a:srgbClr val="0070C0"/>
                </a:solidFill>
                <a:ea typeface="Calibri" pitchFamily="34" charset="0"/>
                <a:cs typeface="Arial" charset="0"/>
              </a:rPr>
            </a:br>
            <a:r>
              <a:rPr lang="nl-NL" sz="1100" dirty="0">
                <a:ea typeface="Calibri" pitchFamily="34" charset="0"/>
                <a:cs typeface="Arial" charset="0"/>
              </a:rPr>
              <a:t>Je ben op de hoogte van de duurzame aspecten binnen de verschillende specialisaties. </a:t>
            </a:r>
          </a:p>
          <a:p>
            <a:r>
              <a:rPr lang="nl-NL" sz="1100" dirty="0">
                <a:ea typeface="Calibri" pitchFamily="34" charset="0"/>
                <a:cs typeface="Arial" charset="0"/>
              </a:rPr>
              <a:t>Je informatie verzamelen door middel van deskresearch. </a:t>
            </a:r>
          </a:p>
        </p:txBody>
      </p:sp>
      <p:sp>
        <p:nvSpPr>
          <p:cNvPr id="7" name="Rectangle 4"/>
          <p:cNvSpPr>
            <a:spLocks noChangeArrowheads="1"/>
          </p:cNvSpPr>
          <p:nvPr/>
        </p:nvSpPr>
        <p:spPr bwMode="auto">
          <a:xfrm>
            <a:off x="2502197" y="1761747"/>
            <a:ext cx="3996400" cy="161582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100" b="1" dirty="0">
                <a:solidFill>
                  <a:srgbClr val="0070C0"/>
                </a:solidFill>
                <a:ea typeface="Calibri" pitchFamily="34" charset="0"/>
                <a:cs typeface="Arial" charset="0"/>
              </a:rPr>
              <a:t>Leerproduct</a:t>
            </a:r>
          </a:p>
          <a:p>
            <a:r>
              <a:rPr lang="nl-NL" sz="1100" dirty="0">
                <a:ea typeface="Calibri" pitchFamily="34" charset="0"/>
                <a:cs typeface="Arial" charset="0"/>
              </a:rPr>
              <a:t>Een verslag over de duurzame aspecten binnen een specialisatie. Je kiest één specialisatie. In het verslag behandel je minimaal:</a:t>
            </a:r>
          </a:p>
          <a:p>
            <a:pPr marL="171450" indent="-171450">
              <a:buFontTx/>
              <a:buChar char="-"/>
            </a:pPr>
            <a:r>
              <a:rPr lang="nl-NL" sz="1100" dirty="0">
                <a:ea typeface="Calibri" pitchFamily="34" charset="0"/>
                <a:cs typeface="Arial" charset="0"/>
              </a:rPr>
              <a:t>Duurzaamheid op het gebied van natuur en milieu </a:t>
            </a:r>
          </a:p>
          <a:p>
            <a:pPr marL="171450" indent="-171450">
              <a:buFontTx/>
              <a:buChar char="-"/>
            </a:pPr>
            <a:r>
              <a:rPr lang="nl-NL" sz="1100" dirty="0">
                <a:ea typeface="Calibri" pitchFamily="34" charset="0"/>
                <a:cs typeface="Arial" charset="0"/>
              </a:rPr>
              <a:t>Duurzaamheid op het gebied van mens en maatschappij</a:t>
            </a:r>
          </a:p>
          <a:p>
            <a:pPr marL="171450" indent="-171450">
              <a:buFontTx/>
              <a:buChar char="-"/>
            </a:pPr>
            <a:r>
              <a:rPr lang="nl-NL" sz="1100" dirty="0">
                <a:ea typeface="Calibri" pitchFamily="34" charset="0"/>
                <a:cs typeface="Arial" charset="0"/>
              </a:rPr>
              <a:t>Een probleem met duurzaamheid dat op dit moment speelt binnen het gebied </a:t>
            </a:r>
          </a:p>
          <a:p>
            <a:pPr marL="171450" indent="-171450">
              <a:buFontTx/>
              <a:buChar char="-"/>
            </a:pPr>
            <a:r>
              <a:rPr lang="nl-NL" sz="1100" dirty="0">
                <a:ea typeface="Calibri" pitchFamily="34" charset="0"/>
                <a:cs typeface="Arial" charset="0"/>
              </a:rPr>
              <a:t>3 duurzame ontwikkelingen die op dit moment plaatsvinden</a:t>
            </a:r>
          </a:p>
          <a:p>
            <a:pPr marL="171450" indent="-171450">
              <a:buFontTx/>
              <a:buChar char="-"/>
            </a:pPr>
            <a:r>
              <a:rPr lang="nl-NL" sz="1100" dirty="0">
                <a:ea typeface="Calibri" pitchFamily="34" charset="0"/>
                <a:cs typeface="Arial" charset="0"/>
              </a:rPr>
              <a:t>Jouw mening over duurzaamheid binnen de specialisatie </a:t>
            </a:r>
          </a:p>
        </p:txBody>
      </p:sp>
      <p:sp>
        <p:nvSpPr>
          <p:cNvPr id="8" name="Rectangle 5"/>
          <p:cNvSpPr>
            <a:spLocks noChangeArrowheads="1"/>
          </p:cNvSpPr>
          <p:nvPr/>
        </p:nvSpPr>
        <p:spPr bwMode="auto">
          <a:xfrm>
            <a:off x="2502197" y="3540329"/>
            <a:ext cx="3996400" cy="29700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100" b="1" dirty="0" err="1">
                <a:solidFill>
                  <a:srgbClr val="0070C0"/>
                </a:solidFill>
                <a:ea typeface="Calibri" pitchFamily="34" charset="0"/>
                <a:cs typeface="Arial" charset="0"/>
              </a:rPr>
              <a:t>Leerpad</a:t>
            </a:r>
            <a:r>
              <a:rPr lang="nl-NL" sz="1100" b="1" dirty="0">
                <a:solidFill>
                  <a:srgbClr val="0070C0"/>
                </a:solidFill>
                <a:ea typeface="Calibri" pitchFamily="34" charset="0"/>
                <a:cs typeface="Arial" charset="0"/>
              </a:rPr>
              <a:t>                                                                                      </a:t>
            </a:r>
          </a:p>
          <a:p>
            <a:pPr marL="171450" indent="-171450">
              <a:buFont typeface="Arial" panose="020B0604020202020204" pitchFamily="34" charset="0"/>
              <a:buChar char="•"/>
              <a:defRPr/>
            </a:pPr>
            <a:r>
              <a:rPr lang="nl-NL" sz="1100" dirty="0">
                <a:ea typeface="Calibri" pitchFamily="34" charset="0"/>
                <a:cs typeface="Arial" charset="0"/>
              </a:rPr>
              <a:t>Kies de specialisatie die je het meest aanspreekt en waar je je graag verder in wilt verdiepen.</a:t>
            </a:r>
          </a:p>
          <a:p>
            <a:pPr marL="171450" indent="-171450">
              <a:buFont typeface="Arial" panose="020B0604020202020204" pitchFamily="34" charset="0"/>
              <a:buChar char="•"/>
              <a:defRPr/>
            </a:pPr>
            <a:r>
              <a:rPr lang="nl-NL" sz="1100" dirty="0">
                <a:ea typeface="Calibri" pitchFamily="34" charset="0"/>
                <a:cs typeface="Arial" charset="0"/>
              </a:rPr>
              <a:t>Je gaat op zoek naar minimaal 6 verdiepende artikelen die iets schrijven over duurzaamheid in de sector. </a:t>
            </a:r>
          </a:p>
          <a:p>
            <a:pPr marL="171450" indent="-171450">
              <a:buFont typeface="Arial" panose="020B0604020202020204" pitchFamily="34" charset="0"/>
              <a:buChar char="•"/>
              <a:defRPr/>
            </a:pPr>
            <a:r>
              <a:rPr lang="nl-NL" sz="1100" dirty="0">
                <a:ea typeface="Calibri" pitchFamily="34" charset="0"/>
                <a:cs typeface="Arial" charset="0"/>
              </a:rPr>
              <a:t>Deze lees je allemaal door en je probeert een mening te vormen over het thema. Eventueel ga je nog op zoek naar extra verdiepingsmateriaal in de vorm van filmpjes, vlogs, blogs, etc. </a:t>
            </a:r>
          </a:p>
          <a:p>
            <a:pPr marL="171450" indent="-171450">
              <a:buFont typeface="Arial" panose="020B0604020202020204" pitchFamily="34" charset="0"/>
              <a:buChar char="•"/>
              <a:defRPr/>
            </a:pPr>
            <a:r>
              <a:rPr lang="nl-NL" sz="1100" dirty="0">
                <a:ea typeface="Calibri" pitchFamily="34" charset="0"/>
                <a:cs typeface="Arial" charset="0"/>
              </a:rPr>
              <a:t>Beschrijf de verschillende aspecten van duurzaamheid binnen de specialisatie. </a:t>
            </a:r>
          </a:p>
          <a:p>
            <a:pPr marL="171450" indent="-171450">
              <a:buFont typeface="Arial" panose="020B0604020202020204" pitchFamily="34" charset="0"/>
              <a:buChar char="•"/>
              <a:defRPr/>
            </a:pPr>
            <a:r>
              <a:rPr lang="nl-NL" sz="1100" dirty="0">
                <a:ea typeface="Calibri" pitchFamily="34" charset="0"/>
                <a:cs typeface="Arial" charset="0"/>
              </a:rPr>
              <a:t>In elke specialisatie zijn ook problemen en/of uitdagingen. Ga op zoek naar een probleem dat op dit moment speelt.</a:t>
            </a:r>
          </a:p>
          <a:p>
            <a:pPr marL="171450" indent="-171450">
              <a:buFont typeface="Arial" panose="020B0604020202020204" pitchFamily="34" charset="0"/>
              <a:buChar char="•"/>
              <a:defRPr/>
            </a:pPr>
            <a:r>
              <a:rPr lang="nl-NL" sz="1100" dirty="0">
                <a:ea typeface="Calibri" pitchFamily="34" charset="0"/>
                <a:cs typeface="Arial" charset="0"/>
              </a:rPr>
              <a:t>Zoek op welke ontwikkelingen er gaande zijn, vaak zijn deze ontwikkelingen een reactie op de problemen/uitdagingen. </a:t>
            </a:r>
          </a:p>
          <a:p>
            <a:pPr marL="171450" indent="-171450">
              <a:buFont typeface="Arial" panose="020B0604020202020204" pitchFamily="34" charset="0"/>
              <a:buChar char="•"/>
              <a:defRPr/>
            </a:pPr>
            <a:r>
              <a:rPr lang="nl-NL" sz="1100" dirty="0">
                <a:ea typeface="Calibri" pitchFamily="34" charset="0"/>
                <a:cs typeface="Arial" charset="0"/>
              </a:rPr>
              <a:t>Schrijf een individueel verslag volgens bovenstaande indeling. </a:t>
            </a:r>
          </a:p>
          <a:p>
            <a:pPr marL="171450" indent="-171450">
              <a:buFont typeface="Arial" panose="020B0604020202020204" pitchFamily="34" charset="0"/>
              <a:buChar char="•"/>
              <a:defRPr/>
            </a:pPr>
            <a:r>
              <a:rPr lang="nl-NL" sz="1100" dirty="0">
                <a:ea typeface="Calibri" pitchFamily="34" charset="0"/>
                <a:cs typeface="Arial" charset="0"/>
              </a:rPr>
              <a:t>Denk aan de APA bronvermelding. De artikelen moeten terug te vinden omdat ze in je document netjes zijn toegevoegd. </a:t>
            </a:r>
          </a:p>
        </p:txBody>
      </p:sp>
      <p:sp>
        <p:nvSpPr>
          <p:cNvPr id="9" name="Rectangle 6"/>
          <p:cNvSpPr>
            <a:spLocks noChangeArrowheads="1"/>
          </p:cNvSpPr>
          <p:nvPr/>
        </p:nvSpPr>
        <p:spPr bwMode="auto">
          <a:xfrm>
            <a:off x="7115690" y="761121"/>
            <a:ext cx="3328606" cy="161582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Samenwerken</a:t>
            </a:r>
            <a:r>
              <a:rPr lang="nl-NL" sz="1100" b="1" dirty="0">
                <a:ea typeface="Calibri" pitchFamily="34" charset="0"/>
                <a:cs typeface="Arial" charset="0"/>
              </a:rPr>
              <a:t>			</a:t>
            </a:r>
          </a:p>
          <a:p>
            <a:pPr marL="171450" indent="-171450">
              <a:buFont typeface="Arial" panose="020B0604020202020204" pitchFamily="34" charset="0"/>
              <a:buChar char="•"/>
              <a:defRPr/>
            </a:pPr>
            <a:r>
              <a:rPr lang="nl-NL" sz="1100" dirty="0">
                <a:ea typeface="Calibri" pitchFamily="34" charset="0"/>
                <a:cs typeface="Arial" charset="0"/>
              </a:rPr>
              <a:t>Plaats je product in je portfolio en vraag om feedback.</a:t>
            </a:r>
          </a:p>
          <a:p>
            <a:pPr marL="171450" indent="-171450" eaLnBrk="0" hangingPunct="0">
              <a:buFont typeface="Arial" pitchFamily="34" charset="0"/>
              <a:buChar char="•"/>
            </a:pPr>
            <a:r>
              <a:rPr lang="nl-NL" sz="1100" dirty="0">
                <a:ea typeface="Calibri" pitchFamily="34" charset="0"/>
                <a:cs typeface="Arial" charset="0"/>
              </a:rPr>
              <a:t>Bekijk leerproducten van anderen in hun portfolio en geef feedback.</a:t>
            </a:r>
          </a:p>
          <a:p>
            <a:pPr marL="171450" indent="-171450" eaLnBrk="0" hangingPunct="0">
              <a:buFont typeface="Arial" pitchFamily="34" charset="0"/>
              <a:buChar char="•"/>
            </a:pPr>
            <a:r>
              <a:rPr lang="nl-NL" sz="1100" dirty="0">
                <a:ea typeface="Calibri" pitchFamily="34" charset="0"/>
                <a:cs typeface="Arial" charset="0"/>
              </a:rPr>
              <a:t>Verbeter je leerproduct en plaats versie 2</a:t>
            </a:r>
          </a:p>
          <a:p>
            <a:pPr marL="171450" indent="-171450" eaLnBrk="0" hangingPunct="0">
              <a:buFont typeface="Arial" pitchFamily="34" charset="0"/>
              <a:buChar char="•"/>
            </a:pPr>
            <a:r>
              <a:rPr lang="nl-NL" sz="1100" dirty="0">
                <a:ea typeface="Calibri" pitchFamily="34" charset="0"/>
                <a:cs typeface="Arial" charset="0"/>
              </a:rPr>
              <a:t>Deze opdracht doe je alleen</a:t>
            </a:r>
          </a:p>
          <a:p>
            <a:pPr marL="171450" indent="-171450" eaLnBrk="0" hangingPunct="0">
              <a:buFont typeface="Arial" pitchFamily="34" charset="0"/>
              <a:buChar char="•"/>
            </a:pPr>
            <a:r>
              <a:rPr lang="nl-NL" sz="1100" dirty="0">
                <a:ea typeface="Calibri" pitchFamily="34" charset="0"/>
                <a:cs typeface="Arial" charset="0"/>
              </a:rPr>
              <a:t>Versie 1 11-12-2019</a:t>
            </a:r>
          </a:p>
          <a:p>
            <a:pPr marL="171450" indent="-171450" eaLnBrk="0" hangingPunct="0">
              <a:buFont typeface="Arial" pitchFamily="34" charset="0"/>
              <a:buChar char="•"/>
            </a:pPr>
            <a:r>
              <a:rPr lang="nl-NL" sz="1100" dirty="0">
                <a:ea typeface="Calibri" pitchFamily="34" charset="0"/>
                <a:cs typeface="Arial" charset="0"/>
              </a:rPr>
              <a:t>Versie </a:t>
            </a:r>
            <a:r>
              <a:rPr lang="nl-NL" sz="1100">
                <a:ea typeface="Calibri" pitchFamily="34" charset="0"/>
                <a:cs typeface="Arial" charset="0"/>
              </a:rPr>
              <a:t>2 10-01-2020</a:t>
            </a:r>
            <a:endParaRPr lang="nl-NL" sz="1100" dirty="0">
              <a:ea typeface="Calibri" pitchFamily="34" charset="0"/>
              <a:cs typeface="Arial" charset="0"/>
            </a:endParaRPr>
          </a:p>
        </p:txBody>
      </p:sp>
      <p:sp>
        <p:nvSpPr>
          <p:cNvPr id="10" name="Rectangle 8"/>
          <p:cNvSpPr>
            <a:spLocks noChangeArrowheads="1"/>
          </p:cNvSpPr>
          <p:nvPr/>
        </p:nvSpPr>
        <p:spPr bwMode="auto">
          <a:xfrm>
            <a:off x="7115689" y="2485021"/>
            <a:ext cx="3328606"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Bijeenkomsten</a:t>
            </a:r>
          </a:p>
          <a:p>
            <a:pPr marL="171450" indent="-171450">
              <a:buFont typeface="Arial" pitchFamily="34" charset="0"/>
              <a:buChar char="•"/>
              <a:defRPr/>
            </a:pPr>
            <a:r>
              <a:rPr lang="nl-NL" sz="1100" dirty="0">
                <a:ea typeface="Calibri" pitchFamily="34" charset="0"/>
                <a:cs typeface="Arial" charset="0"/>
              </a:rPr>
              <a:t>Introductie leerarrangement</a:t>
            </a:r>
          </a:p>
          <a:p>
            <a:pPr marL="171450" indent="-171450">
              <a:buFont typeface="Arial" pitchFamily="34" charset="0"/>
              <a:buChar char="•"/>
              <a:defRPr/>
            </a:pPr>
            <a:r>
              <a:rPr lang="nl-NL" sz="1100" dirty="0">
                <a:ea typeface="Calibri" pitchFamily="34" charset="0"/>
                <a:cs typeface="Arial" charset="0"/>
              </a:rPr>
              <a:t>Expert lessen </a:t>
            </a:r>
          </a:p>
          <a:p>
            <a:pPr marL="171450" indent="-171450">
              <a:buFont typeface="Arial" pitchFamily="34" charset="0"/>
              <a:buChar char="•"/>
              <a:defRPr/>
            </a:pPr>
            <a:r>
              <a:rPr lang="nl-NL" sz="1100" dirty="0">
                <a:ea typeface="Calibri" pitchFamily="34" charset="0"/>
                <a:cs typeface="Arial" charset="0"/>
              </a:rPr>
              <a:t>Lessen duurzame ontwikkeling/Verborgen impact</a:t>
            </a:r>
          </a:p>
          <a:p>
            <a:pPr marL="171450" indent="-171450">
              <a:buFont typeface="Arial" pitchFamily="34" charset="0"/>
              <a:buChar char="•"/>
              <a:defRPr/>
            </a:pPr>
            <a:r>
              <a:rPr lang="nl-NL" sz="1100" dirty="0">
                <a:ea typeface="Calibri" pitchFamily="34" charset="0"/>
                <a:cs typeface="Arial" charset="0"/>
              </a:rPr>
              <a:t>Zelfwerkuren</a:t>
            </a:r>
          </a:p>
        </p:txBody>
      </p:sp>
      <p:sp>
        <p:nvSpPr>
          <p:cNvPr id="11" name="Rectangle 8"/>
          <p:cNvSpPr>
            <a:spLocks noChangeArrowheads="1"/>
          </p:cNvSpPr>
          <p:nvPr/>
        </p:nvSpPr>
        <p:spPr bwMode="auto">
          <a:xfrm>
            <a:off x="7115689" y="3549375"/>
            <a:ext cx="3328606" cy="93871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100" b="1" dirty="0">
                <a:solidFill>
                  <a:srgbClr val="0070C0"/>
                </a:solidFill>
                <a:ea typeface="Calibri" pitchFamily="34" charset="0"/>
                <a:cs typeface="Arial" charset="0"/>
              </a:rPr>
              <a:t>Bronnen</a:t>
            </a:r>
          </a:p>
          <a:p>
            <a:pPr>
              <a:defRPr/>
            </a:pPr>
            <a:r>
              <a:rPr lang="nl-NL" sz="1100" dirty="0">
                <a:ea typeface="Calibri" pitchFamily="34" charset="0"/>
                <a:cs typeface="Arial" charset="0"/>
              </a:rPr>
              <a:t>VLC, De verborgen impact, internet onderwerpen: duurzaamheid, duurzame ontwikkeling, </a:t>
            </a:r>
            <a:r>
              <a:rPr lang="nl-NL" sz="1100" dirty="0" err="1">
                <a:ea typeface="Calibri" pitchFamily="34" charset="0"/>
                <a:cs typeface="Arial" charset="0"/>
              </a:rPr>
              <a:t>foodwaste</a:t>
            </a:r>
            <a:r>
              <a:rPr lang="nl-NL" sz="1100" dirty="0">
                <a:ea typeface="Calibri" pitchFamily="34" charset="0"/>
                <a:cs typeface="Arial" charset="0"/>
              </a:rPr>
              <a:t>, klimaatadaptatie, klimaatneutraal, energieneutraal, duurzame evenementen </a:t>
            </a:r>
            <a:endParaRPr lang="nl-NL" sz="1100" b="1" dirty="0">
              <a:solidFill>
                <a:srgbClr val="0070C0"/>
              </a:solidFill>
              <a:ea typeface="Calibri" pitchFamily="34" charset="0"/>
              <a:cs typeface="Arial" charset="0"/>
            </a:endParaRPr>
          </a:p>
        </p:txBody>
      </p:sp>
      <p:sp>
        <p:nvSpPr>
          <p:cNvPr id="12" name="Rechthoek 11"/>
          <p:cNvSpPr/>
          <p:nvPr/>
        </p:nvSpPr>
        <p:spPr>
          <a:xfrm>
            <a:off x="2032001" y="6607973"/>
            <a:ext cx="8636000" cy="266389"/>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nl-NL"/>
          </a:p>
        </p:txBody>
      </p:sp>
      <p:sp>
        <p:nvSpPr>
          <p:cNvPr id="14" name="Text Box 96"/>
          <p:cNvSpPr txBox="1">
            <a:spLocks noChangeArrowheads="1"/>
          </p:cNvSpPr>
          <p:nvPr/>
        </p:nvSpPr>
        <p:spPr bwMode="auto">
          <a:xfrm>
            <a:off x="2979738" y="4968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5" name="Text Box 103"/>
          <p:cNvSpPr txBox="1">
            <a:spLocks noChangeArrowheads="1"/>
          </p:cNvSpPr>
          <p:nvPr/>
        </p:nvSpPr>
        <p:spPr bwMode="auto">
          <a:xfrm>
            <a:off x="1847850" y="2708276"/>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6" name="Text Box 105"/>
          <p:cNvSpPr txBox="1">
            <a:spLocks noChangeArrowheads="1"/>
          </p:cNvSpPr>
          <p:nvPr/>
        </p:nvSpPr>
        <p:spPr bwMode="auto">
          <a:xfrm>
            <a:off x="1847850" y="2781301"/>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nl-NL"/>
          </a:p>
        </p:txBody>
      </p:sp>
      <p:sp>
        <p:nvSpPr>
          <p:cNvPr id="17" name="Rechthoek 1"/>
          <p:cNvSpPr>
            <a:spLocks noChangeArrowheads="1"/>
          </p:cNvSpPr>
          <p:nvPr/>
        </p:nvSpPr>
        <p:spPr bwMode="auto">
          <a:xfrm>
            <a:off x="2567424" y="130755"/>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dirty="0">
                <a:latin typeface="Calibri" pitchFamily="34" charset="0"/>
              </a:rPr>
              <a:t>1920_DWI_2_Duurzaamheid in een specialisatie</a:t>
            </a:r>
          </a:p>
        </p:txBody>
      </p:sp>
      <p:pic>
        <p:nvPicPr>
          <p:cNvPr id="18" name="Afbeelding 17"/>
          <p:cNvPicPr>
            <a:picLocks noChangeAspect="1"/>
          </p:cNvPicPr>
          <p:nvPr/>
        </p:nvPicPr>
        <p:blipFill>
          <a:blip r:embed="rId3" cstate="print"/>
          <a:stretch>
            <a:fillRect/>
          </a:stretch>
        </p:blipFill>
        <p:spPr>
          <a:xfrm>
            <a:off x="1493415" y="0"/>
            <a:ext cx="1053380" cy="756400"/>
          </a:xfrm>
          <a:prstGeom prst="rect">
            <a:avLst/>
          </a:prstGeom>
        </p:spPr>
      </p:pic>
      <p:pic>
        <p:nvPicPr>
          <p:cNvPr id="19" name="Afbeelding 18"/>
          <p:cNvPicPr>
            <a:picLocks noChangeAspect="1"/>
          </p:cNvPicPr>
          <p:nvPr/>
        </p:nvPicPr>
        <p:blipFill rotWithShape="1">
          <a:blip r:embed="rId4" cstate="print"/>
          <a:srcRect l="21805" r="10840"/>
          <a:stretch/>
        </p:blipFill>
        <p:spPr>
          <a:xfrm>
            <a:off x="2141559" y="758201"/>
            <a:ext cx="299335" cy="412425"/>
          </a:xfrm>
          <a:prstGeom prst="rect">
            <a:avLst/>
          </a:prstGeom>
        </p:spPr>
      </p:pic>
      <p:pic>
        <p:nvPicPr>
          <p:cNvPr id="20" name="Afbeelding 19"/>
          <p:cNvPicPr>
            <a:picLocks noChangeAspect="1"/>
          </p:cNvPicPr>
          <p:nvPr/>
        </p:nvPicPr>
        <p:blipFill>
          <a:blip r:embed="rId5" cstate="print"/>
          <a:stretch>
            <a:fillRect/>
          </a:stretch>
        </p:blipFill>
        <p:spPr>
          <a:xfrm>
            <a:off x="2167175" y="1794787"/>
            <a:ext cx="263290" cy="321303"/>
          </a:xfrm>
          <a:prstGeom prst="rect">
            <a:avLst/>
          </a:prstGeom>
        </p:spPr>
      </p:pic>
      <p:pic>
        <p:nvPicPr>
          <p:cNvPr id="21" name="Afbeelding 20"/>
          <p:cNvPicPr>
            <a:picLocks noChangeAspect="1"/>
          </p:cNvPicPr>
          <p:nvPr/>
        </p:nvPicPr>
        <p:blipFill>
          <a:blip r:embed="rId6" cstate="print"/>
          <a:stretch>
            <a:fillRect/>
          </a:stretch>
        </p:blipFill>
        <p:spPr>
          <a:xfrm>
            <a:off x="2198693" y="3549375"/>
            <a:ext cx="266283" cy="416301"/>
          </a:xfrm>
          <a:prstGeom prst="rect">
            <a:avLst/>
          </a:prstGeom>
        </p:spPr>
      </p:pic>
      <p:pic>
        <p:nvPicPr>
          <p:cNvPr id="22" name="Afbeelding 21"/>
          <p:cNvPicPr>
            <a:picLocks noChangeAspect="1"/>
          </p:cNvPicPr>
          <p:nvPr/>
        </p:nvPicPr>
        <p:blipFill>
          <a:blip r:embed="rId7" cstate="print"/>
          <a:stretch>
            <a:fillRect/>
          </a:stretch>
        </p:blipFill>
        <p:spPr>
          <a:xfrm>
            <a:off x="6640250" y="766702"/>
            <a:ext cx="385812" cy="263054"/>
          </a:xfrm>
          <a:prstGeom prst="rect">
            <a:avLst/>
          </a:prstGeom>
        </p:spPr>
      </p:pic>
      <p:pic>
        <p:nvPicPr>
          <p:cNvPr id="23" name="Afbeelding 22"/>
          <p:cNvPicPr>
            <a:picLocks noChangeAspect="1"/>
          </p:cNvPicPr>
          <p:nvPr/>
        </p:nvPicPr>
        <p:blipFill>
          <a:blip r:embed="rId8" cstate="print"/>
          <a:stretch>
            <a:fillRect/>
          </a:stretch>
        </p:blipFill>
        <p:spPr>
          <a:xfrm>
            <a:off x="6767979" y="3534176"/>
            <a:ext cx="299225" cy="290796"/>
          </a:xfrm>
          <a:prstGeom prst="rect">
            <a:avLst/>
          </a:prstGeom>
        </p:spPr>
      </p:pic>
      <p:pic>
        <p:nvPicPr>
          <p:cNvPr id="24" name="Afbeelding 23"/>
          <p:cNvPicPr>
            <a:picLocks noChangeAspect="1"/>
          </p:cNvPicPr>
          <p:nvPr/>
        </p:nvPicPr>
        <p:blipFill rotWithShape="1">
          <a:blip r:embed="rId9" cstate="print"/>
          <a:srcRect l="17050" t="33024" r="61669" b="30375"/>
          <a:stretch/>
        </p:blipFill>
        <p:spPr>
          <a:xfrm>
            <a:off x="6742022" y="2485021"/>
            <a:ext cx="269390" cy="260485"/>
          </a:xfrm>
          <a:prstGeom prst="rect">
            <a:avLst/>
          </a:prstGeom>
        </p:spPr>
      </p:pic>
      <p:pic>
        <p:nvPicPr>
          <p:cNvPr id="2" name="Afbeelding 1"/>
          <p:cNvPicPr>
            <a:picLocks noChangeAspect="1"/>
          </p:cNvPicPr>
          <p:nvPr/>
        </p:nvPicPr>
        <p:blipFill>
          <a:blip r:embed="rId10"/>
          <a:stretch>
            <a:fillRect/>
          </a:stretch>
        </p:blipFill>
        <p:spPr>
          <a:xfrm>
            <a:off x="7241706" y="4746291"/>
            <a:ext cx="3076575" cy="1485900"/>
          </a:xfrm>
          <a:prstGeom prst="rect">
            <a:avLst/>
          </a:prstGeom>
        </p:spPr>
      </p:pic>
    </p:spTree>
    <p:extLst>
      <p:ext uri="{BB962C8B-B14F-4D97-AF65-F5344CB8AC3E}">
        <p14:creationId xmlns:p14="http://schemas.microsoft.com/office/powerpoint/2010/main" val="45223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06E04A3E-934D-44E9-B470-1BEB3F84D66B}"/>
              </a:ext>
            </a:extLst>
          </p:cNvPr>
          <p:cNvSpPr/>
          <p:nvPr/>
        </p:nvSpPr>
        <p:spPr>
          <a:xfrm>
            <a:off x="3528646" y="819834"/>
            <a:ext cx="5134708" cy="4832092"/>
          </a:xfrm>
          <a:prstGeom prst="rect">
            <a:avLst/>
          </a:prstGeom>
        </p:spPr>
        <p:txBody>
          <a:bodyPr wrap="square">
            <a:spAutoFit/>
          </a:bodyPr>
          <a:lstStyle/>
          <a:p>
            <a:r>
              <a:rPr lang="nl-NL" sz="4400">
                <a:solidFill>
                  <a:schemeClr val="accent3"/>
                </a:solidFill>
              </a:rPr>
              <a:t>Stad en wijk:  </a:t>
            </a:r>
          </a:p>
          <a:p>
            <a:endParaRPr lang="nl-NL" sz="2400"/>
          </a:p>
          <a:p>
            <a:r>
              <a:rPr lang="nl-NL" sz="2400"/>
              <a:t>leefbaarheid in de wijk versterken </a:t>
            </a:r>
          </a:p>
          <a:p>
            <a:endParaRPr lang="nl-NL" sz="2400"/>
          </a:p>
          <a:p>
            <a:endParaRPr lang="nl-NL" sz="2400"/>
          </a:p>
          <a:p>
            <a:r>
              <a:rPr lang="nl-NL" sz="2400"/>
              <a:t>sociale leefbaarheid</a:t>
            </a:r>
          </a:p>
          <a:p>
            <a:endParaRPr lang="nl-NL" sz="2400"/>
          </a:p>
          <a:p>
            <a:endParaRPr lang="nl-NL" sz="2400"/>
          </a:p>
          <a:p>
            <a:r>
              <a:rPr lang="nl-NL" sz="2400"/>
              <a:t>participatie</a:t>
            </a:r>
          </a:p>
          <a:p>
            <a:endParaRPr lang="nl-NL" sz="2400"/>
          </a:p>
          <a:p>
            <a:endParaRPr lang="nl-NL" sz="2400"/>
          </a:p>
          <a:p>
            <a:r>
              <a:rPr lang="nl-NL" sz="2400"/>
              <a:t>sociaal ondernemen.</a:t>
            </a:r>
          </a:p>
        </p:txBody>
      </p:sp>
      <p:pic>
        <p:nvPicPr>
          <p:cNvPr id="3" name="Afbeelding 2">
            <a:extLst>
              <a:ext uri="{FF2B5EF4-FFF2-40B4-BE49-F238E27FC236}">
                <a16:creationId xmlns:a16="http://schemas.microsoft.com/office/drawing/2014/main" id="{F08CEEC9-00D2-4FB4-9D55-85A2AE5F1322}"/>
              </a:ext>
            </a:extLst>
          </p:cNvPr>
          <p:cNvPicPr>
            <a:picLocks noChangeAspect="1"/>
          </p:cNvPicPr>
          <p:nvPr/>
        </p:nvPicPr>
        <p:blipFill>
          <a:blip r:embed="rId2"/>
          <a:stretch>
            <a:fillRect/>
          </a:stretch>
        </p:blipFill>
        <p:spPr>
          <a:xfrm>
            <a:off x="7563583" y="3235880"/>
            <a:ext cx="4286250" cy="3000375"/>
          </a:xfrm>
          <a:prstGeom prst="rect">
            <a:avLst/>
          </a:prstGeom>
        </p:spPr>
      </p:pic>
    </p:spTree>
    <p:extLst>
      <p:ext uri="{BB962C8B-B14F-4D97-AF65-F5344CB8AC3E}">
        <p14:creationId xmlns:p14="http://schemas.microsoft.com/office/powerpoint/2010/main" val="3400259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B34C08A4-4395-4C11-A71E-C294D2E9DBAB}"/>
              </a:ext>
            </a:extLst>
          </p:cNvPr>
          <p:cNvSpPr txBox="1"/>
          <p:nvPr/>
        </p:nvSpPr>
        <p:spPr>
          <a:xfrm>
            <a:off x="1137139" y="1263189"/>
            <a:ext cx="6283569" cy="369332"/>
          </a:xfrm>
          <a:prstGeom prst="rect">
            <a:avLst/>
          </a:prstGeom>
          <a:noFill/>
        </p:spPr>
        <p:txBody>
          <a:bodyPr wrap="square" rtlCol="0">
            <a:spAutoFit/>
          </a:bodyPr>
          <a:lstStyle/>
          <a:p>
            <a:r>
              <a:rPr lang="nl-NL"/>
              <a:t>Opzet lessen van deze periode:</a:t>
            </a:r>
          </a:p>
        </p:txBody>
      </p:sp>
    </p:spTree>
    <p:extLst>
      <p:ext uri="{BB962C8B-B14F-4D97-AF65-F5344CB8AC3E}">
        <p14:creationId xmlns:p14="http://schemas.microsoft.com/office/powerpoint/2010/main" val="1733130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C859AFB5-A686-430B-AADE-4B2BC143B903}"/>
              </a:ext>
            </a:extLst>
          </p:cNvPr>
          <p:cNvSpPr/>
          <p:nvPr/>
        </p:nvSpPr>
        <p:spPr>
          <a:xfrm>
            <a:off x="1629508" y="1728714"/>
            <a:ext cx="9964615" cy="2954655"/>
          </a:xfrm>
          <a:prstGeom prst="rect">
            <a:avLst/>
          </a:prstGeom>
        </p:spPr>
        <p:txBody>
          <a:bodyPr wrap="square">
            <a:spAutoFit/>
          </a:bodyPr>
          <a:lstStyle/>
          <a:p>
            <a:r>
              <a:rPr lang="nl-NL" sz="2400" b="1" dirty="0"/>
              <a:t>Ter inspiratie wat filmpjes met kijk-vragen: </a:t>
            </a:r>
          </a:p>
          <a:p>
            <a:r>
              <a:rPr lang="nl-NL" sz="2400" dirty="0"/>
              <a:t>Filmpje sociaal ondernemen; </a:t>
            </a:r>
            <a:r>
              <a:rPr lang="nl-NL" sz="2400" dirty="0">
                <a:hlinkClick r:id="rId2"/>
              </a:rPr>
              <a:t>https://www.youtube.com/watch?v=PfiiWMHg6Vg</a:t>
            </a:r>
            <a:r>
              <a:rPr lang="nl-NL" sz="2400" dirty="0"/>
              <a:t>  </a:t>
            </a:r>
          </a:p>
          <a:p>
            <a:r>
              <a:rPr lang="nl-NL" sz="2400" b="1" dirty="0">
                <a:solidFill>
                  <a:schemeClr val="accent3"/>
                </a:solidFill>
              </a:rPr>
              <a:t>Vraag: wat is het verschil met gewoon ondernemen en sociaal ondernemen?</a:t>
            </a:r>
          </a:p>
          <a:p>
            <a:endParaRPr lang="nl-NL" sz="2400" dirty="0"/>
          </a:p>
          <a:p>
            <a:r>
              <a:rPr lang="nl-NL" sz="2400" dirty="0"/>
              <a:t>Wat is sociaal ondernemen: https://www.youtube.com/watch?v=AVzznDCo440 </a:t>
            </a:r>
          </a:p>
          <a:p>
            <a:r>
              <a:rPr lang="nl-NL" sz="2400" b="1" dirty="0">
                <a:solidFill>
                  <a:schemeClr val="accent3"/>
                </a:solidFill>
              </a:rPr>
              <a:t>Vraag: definitie? </a:t>
            </a:r>
          </a:p>
          <a:p>
            <a:endParaRPr lang="nl-NL" dirty="0"/>
          </a:p>
        </p:txBody>
      </p:sp>
    </p:spTree>
    <p:extLst>
      <p:ext uri="{BB962C8B-B14F-4D97-AF65-F5344CB8AC3E}">
        <p14:creationId xmlns:p14="http://schemas.microsoft.com/office/powerpoint/2010/main" val="444204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9FFDE127-83D1-4D83-AD2E-BD1A3D9A1FA9}"/>
              </a:ext>
            </a:extLst>
          </p:cNvPr>
          <p:cNvSpPr/>
          <p:nvPr/>
        </p:nvSpPr>
        <p:spPr>
          <a:xfrm>
            <a:off x="1992925" y="1280554"/>
            <a:ext cx="9624646" cy="3416320"/>
          </a:xfrm>
          <a:prstGeom prst="rect">
            <a:avLst/>
          </a:prstGeom>
        </p:spPr>
        <p:txBody>
          <a:bodyPr wrap="square">
            <a:spAutoFit/>
          </a:bodyPr>
          <a:lstStyle/>
          <a:p>
            <a:r>
              <a:rPr lang="nl-NL" sz="2400" b="1"/>
              <a:t>Ter inspiratie wat filmpjes met kijk-vragen: </a:t>
            </a:r>
          </a:p>
          <a:p>
            <a:endParaRPr lang="nl-NL" sz="2400"/>
          </a:p>
          <a:p>
            <a:r>
              <a:rPr lang="nl-NL" sz="2400" err="1"/>
              <a:t>Stg</a:t>
            </a:r>
            <a:r>
              <a:rPr lang="nl-NL" sz="2400"/>
              <a:t>. Doen over werk, eerlijk voedsel, Tilburg Prins Heerlijk : https://www.youtube.com/watch?v=Y1HNwTmCmZc </a:t>
            </a:r>
          </a:p>
          <a:p>
            <a:r>
              <a:rPr lang="nl-NL" sz="2400" b="1">
                <a:solidFill>
                  <a:schemeClr val="accent3"/>
                </a:solidFill>
              </a:rPr>
              <a:t>Vragen: Welke voorbeelden komen langs? Welke doelen worden genoemd? Welke doelgroepen komen langs?</a:t>
            </a:r>
          </a:p>
          <a:p>
            <a:endParaRPr lang="nl-NL" sz="2400"/>
          </a:p>
          <a:p>
            <a:r>
              <a:rPr lang="nl-NL" sz="2400" err="1"/>
              <a:t>Social</a:t>
            </a:r>
            <a:r>
              <a:rPr lang="nl-NL" sz="2400"/>
              <a:t> </a:t>
            </a:r>
            <a:r>
              <a:rPr lang="nl-NL" sz="2400" err="1"/>
              <a:t>enterprises</a:t>
            </a:r>
            <a:r>
              <a:rPr lang="nl-NL" sz="2400"/>
              <a:t>: https://www.youtube.com/watch?v=L4DmcA0enck </a:t>
            </a:r>
          </a:p>
          <a:p>
            <a:r>
              <a:rPr lang="nl-NL" sz="2400" b="1">
                <a:solidFill>
                  <a:schemeClr val="accent3"/>
                </a:solidFill>
              </a:rPr>
              <a:t>Vraag: welke problemen worden in de voorbeelden opgepakt?</a:t>
            </a:r>
          </a:p>
        </p:txBody>
      </p:sp>
    </p:spTree>
    <p:extLst>
      <p:ext uri="{BB962C8B-B14F-4D97-AF65-F5344CB8AC3E}">
        <p14:creationId xmlns:p14="http://schemas.microsoft.com/office/powerpoint/2010/main" val="3503804463"/>
      </p:ext>
    </p:extLst>
  </p:cSld>
  <p:clrMapOvr>
    <a:masterClrMapping/>
  </p:clrMapOvr>
</p:sld>
</file>

<file path=ppt/theme/theme1.xml><?xml version="1.0" encoding="utf-8"?>
<a:theme xmlns:a="http://schemas.openxmlformats.org/drawingml/2006/main" name="Helicon 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licon thema" id="{ACB87FCE-9474-4D1A-91B1-4808E599A9AC}" vid="{0E457EA9-F56E-4451-8CA0-082C072EE7D7}"/>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25EF26-97D2-4BD1-976F-E467A0283E21}">
  <ds:schemaRefs>
    <ds:schemaRef ds:uri="http://schemas.microsoft.com/sharepoint/v3/contenttype/forms"/>
  </ds:schemaRefs>
</ds:datastoreItem>
</file>

<file path=customXml/itemProps2.xml><?xml version="1.0" encoding="utf-8"?>
<ds:datastoreItem xmlns:ds="http://schemas.openxmlformats.org/officeDocument/2006/customXml" ds:itemID="{B6710A0A-28F2-4F48-AE41-AB3FDA40F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8202CB-B498-4088-88EE-B0C033711B3A}">
  <ds:schemaRefs>
    <ds:schemaRef ds:uri="http://schemas.microsoft.com/office/infopath/2007/PartnerControls"/>
    <ds:schemaRef ds:uri="http://purl.org/dc/dcmitype/"/>
    <ds:schemaRef ds:uri="http://schemas.microsoft.com/office/2006/documentManagement/types"/>
    <ds:schemaRef ds:uri="http://schemas.microsoft.com/office/2006/metadata/properties"/>
    <ds:schemaRef ds:uri="http://purl.org/dc/elements/1.1/"/>
    <ds:schemaRef ds:uri="http://purl.org/dc/terms/"/>
    <ds:schemaRef ds:uri="http://www.w3.org/XML/1998/namespace"/>
    <ds:schemaRef ds:uri="http://schemas.openxmlformats.org/package/2006/metadata/core-properties"/>
    <ds:schemaRef ds:uri="47a28104-336f-447d-946e-e305ac2bcd47"/>
    <ds:schemaRef ds:uri="34354c1b-6b8c-435b-ad50-990538c19557"/>
  </ds:schemaRefs>
</ds:datastoreItem>
</file>

<file path=docProps/app.xml><?xml version="1.0" encoding="utf-8"?>
<Properties xmlns="http://schemas.openxmlformats.org/officeDocument/2006/extended-properties" xmlns:vt="http://schemas.openxmlformats.org/officeDocument/2006/docPropsVTypes">
  <Template/>
  <TotalTime>15</TotalTime>
  <Words>1223</Words>
  <Application>Microsoft Office PowerPoint</Application>
  <PresentationFormat>Breedbeeld</PresentationFormat>
  <Paragraphs>125</Paragraphs>
  <Slides>12</Slides>
  <Notes>2</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12</vt:i4>
      </vt:variant>
    </vt:vector>
  </HeadingPairs>
  <TitlesOfParts>
    <vt:vector size="18" baseType="lpstr">
      <vt:lpstr>Arial</vt:lpstr>
      <vt:lpstr>Calibri</vt:lpstr>
      <vt:lpstr>Calibri Light</vt:lpstr>
      <vt:lpstr>Comic Sans MS</vt:lpstr>
      <vt:lpstr>Helicon thema</vt:lpstr>
      <vt:lpstr>Kantoorthema</vt:lpstr>
      <vt:lpstr>IBS De wereld en ik Stad en Wijk</vt:lpstr>
      <vt:lpstr>Inhoud en planning van deze les</vt:lpstr>
      <vt:lpstr>IBS De wereld en ik – periode 2</vt:lpstr>
      <vt:lpstr>De wereld en ik - Opdracht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Stad&amp;Wijk</dc:title>
  <dc:creator>Jitse Noordermeer</dc:creator>
  <cp:keywords>Stad en mens;Periode 2;1819</cp:keywords>
  <cp:lastModifiedBy>Pascalle Cup</cp:lastModifiedBy>
  <cp:revision>7</cp:revision>
  <dcterms:created xsi:type="dcterms:W3CDTF">2015-07-30T08:19:14Z</dcterms:created>
  <dcterms:modified xsi:type="dcterms:W3CDTF">2019-11-12T09:19:21Z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